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3"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949">
          <p15:clr>
            <a:srgbClr val="A4A3A4"/>
          </p15:clr>
        </p15:guide>
        <p15:guide id="2" orient="horz" pos="2160">
          <p15:clr>
            <a:srgbClr val="A4A3A4"/>
          </p15:clr>
        </p15:guide>
      </p15:sldGuideLst>
    </p:ext>
    <p:ext uri="GoogleSlidesCustomDataVersion2">
      <go:slidesCustomData xmlns:go="http://customooxmlschemas.google.com/" r:id="rId15" roundtripDataSignature="AMtx7mhQxHH6bC+8noUqdyYH7xZlOQAV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49"/>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customschemas.google.com/relationships/presentationmetadata" Target="metadata"/><Relationship Id="rId14" Type="http://schemas.openxmlformats.org/officeDocument/2006/relationships/slide" Target="slides/slide7.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twitter.com/costprogramme?lang=fr" TargetMode="External"/><Relationship Id="rId4" Type="http://schemas.openxmlformats.org/officeDocument/2006/relationships/image" Target="../media/image6.jpg"/><Relationship Id="rId11" Type="http://schemas.openxmlformats.org/officeDocument/2006/relationships/image" Target="../media/image9.png"/><Relationship Id="rId10" Type="http://schemas.openxmlformats.org/officeDocument/2006/relationships/hyperlink" Target="https://www.linkedin.com/company/cost-office" TargetMode="External"/><Relationship Id="rId9" Type="http://schemas.openxmlformats.org/officeDocument/2006/relationships/image" Target="../media/image7.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8.png"/><Relationship Id="rId8" Type="http://schemas.openxmlformats.org/officeDocument/2006/relationships/hyperlink" Target="https://www.facebook.com/COST.Programme/"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hyperlink" Target="https://twitter.com/costprogramme?lang=fr" TargetMode="External"/><Relationship Id="rId4" Type="http://schemas.openxmlformats.org/officeDocument/2006/relationships/image" Target="../media/image6.jpg"/><Relationship Id="rId11" Type="http://schemas.openxmlformats.org/officeDocument/2006/relationships/image" Target="../media/image9.png"/><Relationship Id="rId10" Type="http://schemas.openxmlformats.org/officeDocument/2006/relationships/hyperlink" Target="https://www.linkedin.com/company/cost-office" TargetMode="External"/><Relationship Id="rId9" Type="http://schemas.openxmlformats.org/officeDocument/2006/relationships/image" Target="../media/image7.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8.png"/><Relationship Id="rId8" Type="http://schemas.openxmlformats.org/officeDocument/2006/relationships/hyperlink" Target="https://www.facebook.com/COST.Programme/"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hyperlink" Target="https://twitter.com/costprogramme?lang=fr" TargetMode="External"/><Relationship Id="rId4" Type="http://schemas.openxmlformats.org/officeDocument/2006/relationships/image" Target="../media/image6.jpg"/><Relationship Id="rId11" Type="http://schemas.openxmlformats.org/officeDocument/2006/relationships/image" Target="../media/image9.png"/><Relationship Id="rId10" Type="http://schemas.openxmlformats.org/officeDocument/2006/relationships/hyperlink" Target="https://www.linkedin.com/company/cost-office" TargetMode="External"/><Relationship Id="rId9" Type="http://schemas.openxmlformats.org/officeDocument/2006/relationships/image" Target="../media/image7.png"/><Relationship Id="rId5" Type="http://schemas.openxmlformats.org/officeDocument/2006/relationships/hyperlink" Target="http://www.cost.eu/" TargetMode="External"/><Relationship Id="rId6" Type="http://schemas.openxmlformats.org/officeDocument/2006/relationships/hyperlink" Target="https://www.youtube.com/user/COSTOffice" TargetMode="External"/><Relationship Id="rId7" Type="http://schemas.openxmlformats.org/officeDocument/2006/relationships/image" Target="../media/image8.png"/><Relationship Id="rId8" Type="http://schemas.openxmlformats.org/officeDocument/2006/relationships/hyperlink" Target="https://www.facebook.com/COST.Programme/"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title">
  <p:cSld name="1_Presentation - title">
    <p:spTree>
      <p:nvGrpSpPr>
        <p:cNvPr id="10" name="Shape 10"/>
        <p:cNvGrpSpPr/>
        <p:nvPr/>
      </p:nvGrpSpPr>
      <p:grpSpPr>
        <a:xfrm>
          <a:off x="0" y="0"/>
          <a:ext cx="0" cy="0"/>
          <a:chOff x="0" y="0"/>
          <a:chExt cx="0" cy="0"/>
        </a:xfrm>
      </p:grpSpPr>
      <p:pic>
        <p:nvPicPr>
          <p:cNvPr id="11" name="Google Shape;11;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 name="Google Shape;12;p10"/>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0"/>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Content">
  <p:cSld name="1_Presentation - Empty - Content">
    <p:spTree>
      <p:nvGrpSpPr>
        <p:cNvPr id="56" name="Shape 56"/>
        <p:cNvGrpSpPr/>
        <p:nvPr/>
      </p:nvGrpSpPr>
      <p:grpSpPr>
        <a:xfrm>
          <a:off x="0" y="0"/>
          <a:ext cx="0" cy="0"/>
          <a:chOff x="0" y="0"/>
          <a:chExt cx="0" cy="0"/>
        </a:xfrm>
      </p:grpSpPr>
      <p:pic>
        <p:nvPicPr>
          <p:cNvPr id="57" name="Google Shape;57;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1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59" name="Google Shape;59;p19"/>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19"/>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61" name="Shape 61"/>
        <p:cNvGrpSpPr/>
        <p:nvPr/>
      </p:nvGrpSpPr>
      <p:grpSpPr>
        <a:xfrm>
          <a:off x="0" y="0"/>
          <a:ext cx="0" cy="0"/>
          <a:chOff x="0" y="0"/>
          <a:chExt cx="0" cy="0"/>
        </a:xfrm>
      </p:grpSpPr>
      <p:pic>
        <p:nvPicPr>
          <p:cNvPr id="62" name="Google Shape;62;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3" name="Google Shape;63;p2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64" name="Google Shape;64;p20"/>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20"/>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20"/>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p:cSld name="Presentation - Empty">
    <p:spTree>
      <p:nvGrpSpPr>
        <p:cNvPr id="67" name="Shape 67"/>
        <p:cNvGrpSpPr/>
        <p:nvPr/>
      </p:nvGrpSpPr>
      <p:grpSpPr>
        <a:xfrm>
          <a:off x="0" y="0"/>
          <a:ext cx="0" cy="0"/>
          <a:chOff x="0" y="0"/>
          <a:chExt cx="0" cy="0"/>
        </a:xfrm>
      </p:grpSpPr>
      <p:pic>
        <p:nvPicPr>
          <p:cNvPr id="68" name="Google Shape;68;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9" name="Google Shape;69;p21"/>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21"/>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Arial"/>
                <a:ea typeface="Arial"/>
                <a:cs typeface="Arial"/>
                <a:sym typeface="Arial"/>
              </a:rPr>
              <a:t>Subscribe to our news: </a:t>
            </a:r>
            <a:r>
              <a:rPr b="0" i="0" lang="en-US"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71" name="Google Shape;71;p21"/>
          <p:cNvGrpSpPr/>
          <p:nvPr/>
        </p:nvGrpSpPr>
        <p:grpSpPr>
          <a:xfrm>
            <a:off x="9026219" y="5182889"/>
            <a:ext cx="2200682" cy="1172172"/>
            <a:chOff x="6636485" y="5354057"/>
            <a:chExt cx="2200682" cy="1172172"/>
          </a:xfrm>
        </p:grpSpPr>
        <p:grpSp>
          <p:nvGrpSpPr>
            <p:cNvPr id="72" name="Google Shape;72;p21"/>
            <p:cNvGrpSpPr/>
            <p:nvPr/>
          </p:nvGrpSpPr>
          <p:grpSpPr>
            <a:xfrm>
              <a:off x="6883674" y="5354057"/>
              <a:ext cx="1953493" cy="1172172"/>
              <a:chOff x="6883674" y="5354057"/>
              <a:chExt cx="1953493" cy="1172172"/>
            </a:xfrm>
          </p:grpSpPr>
          <p:pic>
            <p:nvPicPr>
              <p:cNvPr descr="Plan de travail 1OFF-Icones.jpg" id="73" name="Google Shape;73;p21">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74" name="Google Shape;74;p21">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75" name="Google Shape;75;p21">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76" name="Google Shape;76;p21">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77" name="Google Shape;77;p21"/>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78" name="Google Shape;78;p21">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2">
  <p:cSld name="Presentation - Empty 2">
    <p:spTree>
      <p:nvGrpSpPr>
        <p:cNvPr id="79" name="Shape 79"/>
        <p:cNvGrpSpPr/>
        <p:nvPr/>
      </p:nvGrpSpPr>
      <p:grpSpPr>
        <a:xfrm>
          <a:off x="0" y="0"/>
          <a:ext cx="0" cy="0"/>
          <a:chOff x="0" y="0"/>
          <a:chExt cx="0" cy="0"/>
        </a:xfrm>
      </p:grpSpPr>
      <p:pic>
        <p:nvPicPr>
          <p:cNvPr id="80" name="Google Shape;80;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1" name="Google Shape;81;p2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Empty">
  <p:cSld name="Presentation - Empty - Empty">
    <p:spTree>
      <p:nvGrpSpPr>
        <p:cNvPr id="82" name="Shape 82"/>
        <p:cNvGrpSpPr/>
        <p:nvPr/>
      </p:nvGrpSpPr>
      <p:grpSpPr>
        <a:xfrm>
          <a:off x="0" y="0"/>
          <a:ext cx="0" cy="0"/>
          <a:chOff x="0" y="0"/>
          <a:chExt cx="0" cy="0"/>
        </a:xfrm>
      </p:grpSpPr>
      <p:pic>
        <p:nvPicPr>
          <p:cNvPr id="83" name="Google Shape;83;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Google Shape;84;p2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itle">
  <p:cSld name="Presentation - title">
    <p:spTree>
      <p:nvGrpSpPr>
        <p:cNvPr id="86" name="Shape 86"/>
        <p:cNvGrpSpPr/>
        <p:nvPr/>
      </p:nvGrpSpPr>
      <p:grpSpPr>
        <a:xfrm>
          <a:off x="0" y="0"/>
          <a:ext cx="0" cy="0"/>
          <a:chOff x="0" y="0"/>
          <a:chExt cx="0" cy="0"/>
        </a:xfrm>
      </p:grpSpPr>
      <p:pic>
        <p:nvPicPr>
          <p:cNvPr id="87" name="Google Shape;87;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25"/>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25"/>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25"/>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title">
  <p:cSld name="1_Presentation - title">
    <p:spTree>
      <p:nvGrpSpPr>
        <p:cNvPr id="91" name="Shape 91"/>
        <p:cNvGrpSpPr/>
        <p:nvPr/>
      </p:nvGrpSpPr>
      <p:grpSpPr>
        <a:xfrm>
          <a:off x="0" y="0"/>
          <a:ext cx="0" cy="0"/>
          <a:chOff x="0" y="0"/>
          <a:chExt cx="0" cy="0"/>
        </a:xfrm>
      </p:grpSpPr>
      <p:pic>
        <p:nvPicPr>
          <p:cNvPr id="92" name="Google Shape;92;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3" name="Google Shape;93;p26"/>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26"/>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26"/>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title">
  <p:cSld name="2_Presentation - title">
    <p:spTree>
      <p:nvGrpSpPr>
        <p:cNvPr id="96" name="Shape 96"/>
        <p:cNvGrpSpPr/>
        <p:nvPr/>
      </p:nvGrpSpPr>
      <p:grpSpPr>
        <a:xfrm>
          <a:off x="0" y="0"/>
          <a:ext cx="0" cy="0"/>
          <a:chOff x="0" y="0"/>
          <a:chExt cx="0" cy="0"/>
        </a:xfrm>
      </p:grpSpPr>
      <p:pic>
        <p:nvPicPr>
          <p:cNvPr id="97" name="Google Shape;97;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8" name="Google Shape;98;p27"/>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 name="Google Shape;99;p27"/>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27"/>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p:cSld name="Presentation - Content">
    <p:spTree>
      <p:nvGrpSpPr>
        <p:cNvPr id="101" name="Shape 101"/>
        <p:cNvGrpSpPr/>
        <p:nvPr/>
      </p:nvGrpSpPr>
      <p:grpSpPr>
        <a:xfrm>
          <a:off x="0" y="0"/>
          <a:ext cx="0" cy="0"/>
          <a:chOff x="0" y="0"/>
          <a:chExt cx="0" cy="0"/>
        </a:xfrm>
      </p:grpSpPr>
      <p:pic>
        <p:nvPicPr>
          <p:cNvPr id="102" name="Google Shape;102;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28"/>
          <p:cNvSpPr txBox="1"/>
          <p:nvPr>
            <p:ph idx="1" type="body"/>
          </p:nvPr>
        </p:nvSpPr>
        <p:spPr>
          <a:xfrm>
            <a:off x="874713" y="2102946"/>
            <a:ext cx="10225087" cy="366602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28"/>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p28"/>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2">
  <p:cSld name="Presentation - Content 2">
    <p:spTree>
      <p:nvGrpSpPr>
        <p:cNvPr id="106" name="Shape 106"/>
        <p:cNvGrpSpPr/>
        <p:nvPr/>
      </p:nvGrpSpPr>
      <p:grpSpPr>
        <a:xfrm>
          <a:off x="0" y="0"/>
          <a:ext cx="0" cy="0"/>
          <a:chOff x="0" y="0"/>
          <a:chExt cx="0" cy="0"/>
        </a:xfrm>
      </p:grpSpPr>
      <p:pic>
        <p:nvPicPr>
          <p:cNvPr id="107" name="Google Shape;107;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8" name="Google Shape;108;p29"/>
          <p:cNvSpPr txBox="1"/>
          <p:nvPr>
            <p:ph idx="1" type="body"/>
          </p:nvPr>
        </p:nvSpPr>
        <p:spPr>
          <a:xfrm>
            <a:off x="874713" y="1093982"/>
            <a:ext cx="10225087" cy="384790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29"/>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2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itle">
  <p:cSld name="Presentation - titl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1"/>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11"/>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 name="Google Shape;19;p11"/>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Content">
  <p:cSld name="Presentation - Empty - Content">
    <p:spTree>
      <p:nvGrpSpPr>
        <p:cNvPr id="11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3" name="Google Shape;113;p30"/>
          <p:cNvSpPr txBox="1"/>
          <p:nvPr>
            <p:ph idx="1" type="body"/>
          </p:nvPr>
        </p:nvSpPr>
        <p:spPr>
          <a:xfrm>
            <a:off x="874713" y="1093982"/>
            <a:ext cx="10225087"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30"/>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3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116" name="Shape 116"/>
        <p:cNvGrpSpPr/>
        <p:nvPr/>
      </p:nvGrpSpPr>
      <p:grpSpPr>
        <a:xfrm>
          <a:off x="0" y="0"/>
          <a:ext cx="0" cy="0"/>
          <a:chOff x="0" y="0"/>
          <a:chExt cx="0" cy="0"/>
        </a:xfrm>
      </p:grpSpPr>
      <p:pic>
        <p:nvPicPr>
          <p:cNvPr id="117" name="Google Shape;117;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8" name="Google Shape;118;p31"/>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31"/>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p31"/>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21" name="Google Shape;121;p31"/>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p:cSld name="1_Presentation - Content">
    <p:spTree>
      <p:nvGrpSpPr>
        <p:cNvPr id="122" name="Shape 122"/>
        <p:cNvGrpSpPr/>
        <p:nvPr/>
      </p:nvGrpSpPr>
      <p:grpSpPr>
        <a:xfrm>
          <a:off x="0" y="0"/>
          <a:ext cx="0" cy="0"/>
          <a:chOff x="0" y="0"/>
          <a:chExt cx="0" cy="0"/>
        </a:xfrm>
      </p:grpSpPr>
      <p:pic>
        <p:nvPicPr>
          <p:cNvPr id="123" name="Google Shape;123;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3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25" name="Google Shape;125;p32"/>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32"/>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2">
  <p:cSld name="1_Presentation - Content 2">
    <p:spTree>
      <p:nvGrpSpPr>
        <p:cNvPr id="127"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9" name="Google Shape;129;p3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30" name="Google Shape;130;p33"/>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33"/>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Content">
  <p:cSld name="1_Presentation - Empty - Content">
    <p:spTree>
      <p:nvGrpSpPr>
        <p:cNvPr id="132" name="Shape 132"/>
        <p:cNvGrpSpPr/>
        <p:nvPr/>
      </p:nvGrpSpPr>
      <p:grpSpPr>
        <a:xfrm>
          <a:off x="0" y="0"/>
          <a:ext cx="0" cy="0"/>
          <a:chOff x="0" y="0"/>
          <a:chExt cx="0" cy="0"/>
        </a:xfrm>
      </p:grpSpPr>
      <p:pic>
        <p:nvPicPr>
          <p:cNvPr id="133" name="Google Shape;133;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4" name="Google Shape;134;p3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35" name="Google Shape;135;p34"/>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34"/>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137"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3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40" name="Google Shape;140;p35"/>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 name="Google Shape;141;p35"/>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 name="Google Shape;142;p35"/>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p:cSld name="Presentation - Empty">
    <p:spTree>
      <p:nvGrpSpPr>
        <p:cNvPr id="143" name="Shape 143"/>
        <p:cNvGrpSpPr/>
        <p:nvPr/>
      </p:nvGrpSpPr>
      <p:grpSpPr>
        <a:xfrm>
          <a:off x="0" y="0"/>
          <a:ext cx="0" cy="0"/>
          <a:chOff x="0" y="0"/>
          <a:chExt cx="0" cy="0"/>
        </a:xfrm>
      </p:grpSpPr>
      <p:pic>
        <p:nvPicPr>
          <p:cNvPr id="144" name="Google Shape;144;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5" name="Google Shape;145;p36"/>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p36"/>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Arial"/>
                <a:ea typeface="Arial"/>
                <a:cs typeface="Arial"/>
                <a:sym typeface="Arial"/>
              </a:rPr>
              <a:t>Subscribe to our news: </a:t>
            </a:r>
            <a:r>
              <a:rPr b="0" i="0" lang="en-US"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147" name="Google Shape;147;p36"/>
          <p:cNvGrpSpPr/>
          <p:nvPr/>
        </p:nvGrpSpPr>
        <p:grpSpPr>
          <a:xfrm>
            <a:off x="9026219" y="5182889"/>
            <a:ext cx="2200682" cy="1172172"/>
            <a:chOff x="6636485" y="5354057"/>
            <a:chExt cx="2200682" cy="1172172"/>
          </a:xfrm>
        </p:grpSpPr>
        <p:grpSp>
          <p:nvGrpSpPr>
            <p:cNvPr id="148" name="Google Shape;148;p36"/>
            <p:cNvGrpSpPr/>
            <p:nvPr/>
          </p:nvGrpSpPr>
          <p:grpSpPr>
            <a:xfrm>
              <a:off x="6883674" y="5354057"/>
              <a:ext cx="1953493" cy="1172172"/>
              <a:chOff x="6883674" y="5354057"/>
              <a:chExt cx="1953493" cy="1172172"/>
            </a:xfrm>
          </p:grpSpPr>
          <p:pic>
            <p:nvPicPr>
              <p:cNvPr descr="Plan de travail 1OFF-Icones.jpg" id="149" name="Google Shape;149;p36">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150" name="Google Shape;150;p36">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151" name="Google Shape;151;p36">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152" name="Google Shape;152;p36">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153" name="Google Shape;153;p36"/>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154" name="Google Shape;154;p36">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2">
  <p:cSld name="Presentation - Empty 2">
    <p:spTree>
      <p:nvGrpSpPr>
        <p:cNvPr id="155" name="Shape 155"/>
        <p:cNvGrpSpPr/>
        <p:nvPr/>
      </p:nvGrpSpPr>
      <p:grpSpPr>
        <a:xfrm>
          <a:off x="0" y="0"/>
          <a:ext cx="0" cy="0"/>
          <a:chOff x="0" y="0"/>
          <a:chExt cx="0" cy="0"/>
        </a:xfrm>
      </p:grpSpPr>
      <p:pic>
        <p:nvPicPr>
          <p:cNvPr id="156" name="Google Shape;156;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7" name="Google Shape;157;p37"/>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Empty">
  <p:cSld name="Presentation - Empty - Empty">
    <p:spTree>
      <p:nvGrpSpPr>
        <p:cNvPr id="158" name="Shape 158"/>
        <p:cNvGrpSpPr/>
        <p:nvPr/>
      </p:nvGrpSpPr>
      <p:grpSpPr>
        <a:xfrm>
          <a:off x="0" y="0"/>
          <a:ext cx="0" cy="0"/>
          <a:chOff x="0" y="0"/>
          <a:chExt cx="0" cy="0"/>
        </a:xfrm>
      </p:grpSpPr>
      <p:pic>
        <p:nvPicPr>
          <p:cNvPr id="159" name="Google Shape;159;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0" name="Google Shape;160;p38"/>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title">
  <p:cSld name="3_Presentation - title">
    <p:spTree>
      <p:nvGrpSpPr>
        <p:cNvPr id="162" name="Shape 162"/>
        <p:cNvGrpSpPr/>
        <p:nvPr/>
      </p:nvGrpSpPr>
      <p:grpSpPr>
        <a:xfrm>
          <a:off x="0" y="0"/>
          <a:ext cx="0" cy="0"/>
          <a:chOff x="0" y="0"/>
          <a:chExt cx="0" cy="0"/>
        </a:xfrm>
      </p:grpSpPr>
      <p:pic>
        <p:nvPicPr>
          <p:cNvPr id="163" name="Google Shape;163;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4" name="Google Shape;164;p40"/>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p40"/>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6" name="Google Shape;166;p40"/>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title">
  <p:cSld name="2_Presentation - title">
    <p:spTree>
      <p:nvGrpSpPr>
        <p:cNvPr id="20" name="Shape 20"/>
        <p:cNvGrpSpPr/>
        <p:nvPr/>
      </p:nvGrpSpPr>
      <p:grpSpPr>
        <a:xfrm>
          <a:off x="0" y="0"/>
          <a:ext cx="0" cy="0"/>
          <a:chOff x="0" y="0"/>
          <a:chExt cx="0" cy="0"/>
        </a:xfrm>
      </p:grpSpPr>
      <p:pic>
        <p:nvPicPr>
          <p:cNvPr id="21" name="Google Shape;21;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12"/>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12"/>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12"/>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resentation - title">
  <p:cSld name="4_Presentation - title">
    <p:spTree>
      <p:nvGrpSpPr>
        <p:cNvPr id="167" name="Shape 167"/>
        <p:cNvGrpSpPr/>
        <p:nvPr/>
      </p:nvGrpSpPr>
      <p:grpSpPr>
        <a:xfrm>
          <a:off x="0" y="0"/>
          <a:ext cx="0" cy="0"/>
          <a:chOff x="0" y="0"/>
          <a:chExt cx="0" cy="0"/>
        </a:xfrm>
      </p:grpSpPr>
      <p:pic>
        <p:nvPicPr>
          <p:cNvPr id="168" name="Google Shape;168;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9" name="Google Shape;169;p41"/>
          <p:cNvSpPr txBox="1"/>
          <p:nvPr>
            <p:ph type="title"/>
          </p:nvPr>
        </p:nvSpPr>
        <p:spPr>
          <a:xfrm>
            <a:off x="1107254" y="396139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 name="Google Shape;170;p41"/>
          <p:cNvSpPr txBox="1"/>
          <p:nvPr>
            <p:ph idx="1" type="body"/>
          </p:nvPr>
        </p:nvSpPr>
        <p:spPr>
          <a:xfrm>
            <a:off x="1106771" y="4557940"/>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1" name="Google Shape;171;p41"/>
          <p:cNvSpPr txBox="1"/>
          <p:nvPr>
            <p:ph idx="2" type="body"/>
          </p:nvPr>
        </p:nvSpPr>
        <p:spPr>
          <a:xfrm>
            <a:off x="1106771" y="5043451"/>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Presentation - title">
  <p:cSld name="5_Presentation - title">
    <p:spTree>
      <p:nvGrpSpPr>
        <p:cNvPr id="172" name="Shape 172"/>
        <p:cNvGrpSpPr/>
        <p:nvPr/>
      </p:nvGrpSpPr>
      <p:grpSpPr>
        <a:xfrm>
          <a:off x="0" y="0"/>
          <a:ext cx="0" cy="0"/>
          <a:chOff x="0" y="0"/>
          <a:chExt cx="0" cy="0"/>
        </a:xfrm>
      </p:grpSpPr>
      <p:pic>
        <p:nvPicPr>
          <p:cNvPr id="173" name="Google Shape;173;p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4" name="Google Shape;174;p42"/>
          <p:cNvSpPr txBox="1"/>
          <p:nvPr>
            <p:ph type="title"/>
          </p:nvPr>
        </p:nvSpPr>
        <p:spPr>
          <a:xfrm>
            <a:off x="1107254" y="1159488"/>
            <a:ext cx="8327542" cy="184236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42"/>
          <p:cNvSpPr txBox="1"/>
          <p:nvPr>
            <p:ph idx="1" type="body"/>
          </p:nvPr>
        </p:nvSpPr>
        <p:spPr>
          <a:xfrm>
            <a:off x="1106771" y="3010626"/>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6" name="Google Shape;176;p42"/>
          <p:cNvSpPr txBox="1"/>
          <p:nvPr>
            <p:ph idx="2" type="body"/>
          </p:nvPr>
        </p:nvSpPr>
        <p:spPr>
          <a:xfrm>
            <a:off x="1106771" y="3496137"/>
            <a:ext cx="8328025" cy="469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7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Content">
  <p:cSld name="2_Presentation - Content">
    <p:spTree>
      <p:nvGrpSpPr>
        <p:cNvPr id="177" name="Shape 177"/>
        <p:cNvGrpSpPr/>
        <p:nvPr/>
      </p:nvGrpSpPr>
      <p:grpSpPr>
        <a:xfrm>
          <a:off x="0" y="0"/>
          <a:ext cx="0" cy="0"/>
          <a:chOff x="0" y="0"/>
          <a:chExt cx="0" cy="0"/>
        </a:xfrm>
      </p:grpSpPr>
      <p:pic>
        <p:nvPicPr>
          <p:cNvPr id="178" name="Google Shape;178;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9" name="Google Shape;179;p43"/>
          <p:cNvSpPr txBox="1"/>
          <p:nvPr>
            <p:ph idx="1" type="body"/>
          </p:nvPr>
        </p:nvSpPr>
        <p:spPr>
          <a:xfrm>
            <a:off x="874713" y="2102946"/>
            <a:ext cx="10225087" cy="367328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0" name="Google Shape;180;p43"/>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1" name="Google Shape;181;p4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Content 2">
  <p:cSld name="2_Presentation - Content 2">
    <p:spTree>
      <p:nvGrpSpPr>
        <p:cNvPr id="182" name="Shape 182"/>
        <p:cNvGrpSpPr/>
        <p:nvPr/>
      </p:nvGrpSpPr>
      <p:grpSpPr>
        <a:xfrm>
          <a:off x="0" y="0"/>
          <a:ext cx="0" cy="0"/>
          <a:chOff x="0" y="0"/>
          <a:chExt cx="0" cy="0"/>
        </a:xfrm>
      </p:grpSpPr>
      <p:pic>
        <p:nvPicPr>
          <p:cNvPr id="183" name="Google Shape;183;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4" name="Google Shape;184;p44"/>
          <p:cNvSpPr txBox="1"/>
          <p:nvPr>
            <p:ph idx="1" type="body"/>
          </p:nvPr>
        </p:nvSpPr>
        <p:spPr>
          <a:xfrm>
            <a:off x="874713" y="1093984"/>
            <a:ext cx="10225087" cy="38479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5" name="Google Shape;185;p44"/>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6" name="Google Shape;186;p4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 Empty - Content">
  <p:cSld name="2_Presentation - Empty - Content">
    <p:spTree>
      <p:nvGrpSpPr>
        <p:cNvPr id="187" name="Shape 187"/>
        <p:cNvGrpSpPr/>
        <p:nvPr/>
      </p:nvGrpSpPr>
      <p:grpSpPr>
        <a:xfrm>
          <a:off x="0" y="0"/>
          <a:ext cx="0" cy="0"/>
          <a:chOff x="0" y="0"/>
          <a:chExt cx="0" cy="0"/>
        </a:xfrm>
      </p:grpSpPr>
      <p:pic>
        <p:nvPicPr>
          <p:cNvPr id="188" name="Google Shape;188;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9" name="Google Shape;189;p45"/>
          <p:cNvSpPr txBox="1"/>
          <p:nvPr>
            <p:ph idx="1" type="body"/>
          </p:nvPr>
        </p:nvSpPr>
        <p:spPr>
          <a:xfrm>
            <a:off x="874713" y="1093983"/>
            <a:ext cx="10225087" cy="468224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1783C"/>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rgbClr val="E1783C"/>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rgbClr val="E1783C"/>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rgbClr val="E1783C"/>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0" name="Google Shape;190;p45"/>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 name="Google Shape;191;p4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192" name="Shape 192"/>
        <p:cNvGrpSpPr/>
        <p:nvPr/>
      </p:nvGrpSpPr>
      <p:grpSpPr>
        <a:xfrm>
          <a:off x="0" y="0"/>
          <a:ext cx="0" cy="0"/>
          <a:chOff x="0" y="0"/>
          <a:chExt cx="0" cy="0"/>
        </a:xfrm>
      </p:grpSpPr>
      <p:pic>
        <p:nvPicPr>
          <p:cNvPr id="193" name="Google Shape;193;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4" name="Google Shape;194;p46"/>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5" name="Google Shape;195;p46"/>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 name="Google Shape;196;p46"/>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197" name="Google Shape;197;p46"/>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Content">
  <p:cSld name="3_Presentation - Content">
    <p:spTree>
      <p:nvGrpSpPr>
        <p:cNvPr id="198" name="Shape 198"/>
        <p:cNvGrpSpPr/>
        <p:nvPr/>
      </p:nvGrpSpPr>
      <p:grpSpPr>
        <a:xfrm>
          <a:off x="0" y="0"/>
          <a:ext cx="0" cy="0"/>
          <a:chOff x="0" y="0"/>
          <a:chExt cx="0" cy="0"/>
        </a:xfrm>
      </p:grpSpPr>
      <p:pic>
        <p:nvPicPr>
          <p:cNvPr id="199" name="Google Shape;199;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0" name="Google Shape;200;p47"/>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01" name="Google Shape;201;p47"/>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 name="Google Shape;202;p47"/>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Content 2">
  <p:cSld name="3_Presentation - Content 2">
    <p:spTree>
      <p:nvGrpSpPr>
        <p:cNvPr id="203" name="Shape 203"/>
        <p:cNvGrpSpPr/>
        <p:nvPr/>
      </p:nvGrpSpPr>
      <p:grpSpPr>
        <a:xfrm>
          <a:off x="0" y="0"/>
          <a:ext cx="0" cy="0"/>
          <a:chOff x="0" y="0"/>
          <a:chExt cx="0" cy="0"/>
        </a:xfrm>
      </p:grpSpPr>
      <p:pic>
        <p:nvPicPr>
          <p:cNvPr id="204" name="Google Shape;204;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5" name="Google Shape;205;p48"/>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06" name="Google Shape;206;p48"/>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7" name="Google Shape;207;p48"/>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 Empty - Content">
  <p:cSld name="3_Presentation - Empty - Content">
    <p:spTree>
      <p:nvGrpSpPr>
        <p:cNvPr id="208" name="Shape 208"/>
        <p:cNvGrpSpPr/>
        <p:nvPr/>
      </p:nvGrpSpPr>
      <p:grpSpPr>
        <a:xfrm>
          <a:off x="0" y="0"/>
          <a:ext cx="0" cy="0"/>
          <a:chOff x="0" y="0"/>
          <a:chExt cx="0" cy="0"/>
        </a:xfrm>
      </p:grpSpPr>
      <p:pic>
        <p:nvPicPr>
          <p:cNvPr id="209" name="Google Shape;20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0" name="Google Shape;210;p49"/>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11" name="Google Shape;211;p49"/>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49"/>
          <p:cNvSpPr/>
          <p:nvPr>
            <p:ph idx="2" type="tbl"/>
          </p:nvPr>
        </p:nvSpPr>
        <p:spPr>
          <a:xfrm>
            <a:off x="874713" y="1093984"/>
            <a:ext cx="10225087" cy="468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 Smartart">
  <p:cSld name="Presentation - Content - Smartart">
    <p:spTree>
      <p:nvGrpSpPr>
        <p:cNvPr id="213" name="Shape 213"/>
        <p:cNvGrpSpPr/>
        <p:nvPr/>
      </p:nvGrpSpPr>
      <p:grpSpPr>
        <a:xfrm>
          <a:off x="0" y="0"/>
          <a:ext cx="0" cy="0"/>
          <a:chOff x="0" y="0"/>
          <a:chExt cx="0" cy="0"/>
        </a:xfrm>
      </p:grpSpPr>
      <p:pic>
        <p:nvPicPr>
          <p:cNvPr id="214" name="Google Shape;214;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5" name="Google Shape;215;p50"/>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216" name="Google Shape;216;p50"/>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7" name="Google Shape;217;p50"/>
          <p:cNvSpPr txBox="1"/>
          <p:nvPr>
            <p:ph idx="1" type="body"/>
          </p:nvPr>
        </p:nvSpPr>
        <p:spPr>
          <a:xfrm>
            <a:off x="874713" y="1093983"/>
            <a:ext cx="2546893"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6"/>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6"/>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6"/>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8" name="Google Shape;218;p50"/>
          <p:cNvSpPr/>
          <p:nvPr>
            <p:ph idx="2" type="dgm"/>
          </p:nvPr>
        </p:nvSpPr>
        <p:spPr>
          <a:xfrm>
            <a:off x="3598863" y="1093788"/>
            <a:ext cx="8064500" cy="46751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p:cSld name="Presentation - Content">
    <p:spTree>
      <p:nvGrpSpPr>
        <p:cNvPr id="25" name="Shape 25"/>
        <p:cNvGrpSpPr/>
        <p:nvPr/>
      </p:nvGrpSpPr>
      <p:grpSpPr>
        <a:xfrm>
          <a:off x="0" y="0"/>
          <a:ext cx="0" cy="0"/>
          <a:chOff x="0" y="0"/>
          <a:chExt cx="0" cy="0"/>
        </a:xfrm>
      </p:grpSpPr>
      <p:pic>
        <p:nvPicPr>
          <p:cNvPr id="26" name="Google Shape;26;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13"/>
          <p:cNvSpPr txBox="1"/>
          <p:nvPr>
            <p:ph idx="1" type="body"/>
          </p:nvPr>
        </p:nvSpPr>
        <p:spPr>
          <a:xfrm>
            <a:off x="874713" y="2102946"/>
            <a:ext cx="10225087" cy="366602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13"/>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p:cSld name="1_Presentation - Empty">
    <p:spTree>
      <p:nvGrpSpPr>
        <p:cNvPr id="219" name="Shape 219"/>
        <p:cNvGrpSpPr/>
        <p:nvPr/>
      </p:nvGrpSpPr>
      <p:grpSpPr>
        <a:xfrm>
          <a:off x="0" y="0"/>
          <a:ext cx="0" cy="0"/>
          <a:chOff x="0" y="0"/>
          <a:chExt cx="0" cy="0"/>
        </a:xfrm>
      </p:grpSpPr>
      <p:pic>
        <p:nvPicPr>
          <p:cNvPr id="220" name="Google Shape;220;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1" name="Google Shape;221;p51"/>
          <p:cNvSpPr txBox="1"/>
          <p:nvPr>
            <p:ph type="title"/>
          </p:nvPr>
        </p:nvSpPr>
        <p:spPr>
          <a:xfrm>
            <a:off x="1107254" y="3390841"/>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2" name="Google Shape;222;p51"/>
          <p:cNvSpPr txBox="1"/>
          <p:nvPr/>
        </p:nvSpPr>
        <p:spPr>
          <a:xfrm>
            <a:off x="1107254" y="4313604"/>
            <a:ext cx="70274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Arial"/>
                <a:ea typeface="Arial"/>
                <a:cs typeface="Arial"/>
                <a:sym typeface="Arial"/>
              </a:rPr>
              <a:t>Subscribe to our news: </a:t>
            </a:r>
            <a:r>
              <a:rPr b="0" i="0" lang="en-US" sz="1600" u="sng" cap="none" strike="noStrike">
                <a:solidFill>
                  <a:schemeClr val="dk2"/>
                </a:solidFill>
                <a:latin typeface="Arial"/>
                <a:ea typeface="Arial"/>
                <a:cs typeface="Arial"/>
                <a:sym typeface="Arial"/>
              </a:rPr>
              <a:t>www.cost.eu/subscribe</a:t>
            </a:r>
            <a:endParaRPr b="0" i="0" sz="1600" u="none" cap="none" strike="noStrike">
              <a:solidFill>
                <a:schemeClr val="dk2"/>
              </a:solidFill>
              <a:latin typeface="Arial"/>
              <a:ea typeface="Arial"/>
              <a:cs typeface="Arial"/>
              <a:sym typeface="Arial"/>
            </a:endParaRPr>
          </a:p>
        </p:txBody>
      </p:sp>
      <p:grpSp>
        <p:nvGrpSpPr>
          <p:cNvPr id="223" name="Google Shape;223;p51"/>
          <p:cNvGrpSpPr/>
          <p:nvPr/>
        </p:nvGrpSpPr>
        <p:grpSpPr>
          <a:xfrm>
            <a:off x="9026219" y="5182889"/>
            <a:ext cx="2200682" cy="1172172"/>
            <a:chOff x="6636485" y="5354057"/>
            <a:chExt cx="2200682" cy="1172172"/>
          </a:xfrm>
        </p:grpSpPr>
        <p:grpSp>
          <p:nvGrpSpPr>
            <p:cNvPr id="224" name="Google Shape;224;p51"/>
            <p:cNvGrpSpPr/>
            <p:nvPr/>
          </p:nvGrpSpPr>
          <p:grpSpPr>
            <a:xfrm>
              <a:off x="6883674" y="5354057"/>
              <a:ext cx="1953493" cy="1172172"/>
              <a:chOff x="6883674" y="5354057"/>
              <a:chExt cx="1953493" cy="1172172"/>
            </a:xfrm>
          </p:grpSpPr>
          <p:pic>
            <p:nvPicPr>
              <p:cNvPr descr="Plan de travail 1OFF-Icones.jpg" id="225" name="Google Shape;225;p51">
                <a:hlinkClick r:id="rId3"/>
              </p:cNvPr>
              <p:cNvPicPr preferRelativeResize="0"/>
              <p:nvPr/>
            </p:nvPicPr>
            <p:blipFill rotWithShape="1">
              <a:blip r:embed="rId4">
                <a:alphaModFix/>
              </a:blip>
              <a:srcRect b="0" l="0" r="0" t="0"/>
              <a:stretch/>
            </p:blipFill>
            <p:spPr>
              <a:xfrm>
                <a:off x="8382903" y="5776143"/>
                <a:ext cx="360000" cy="330628"/>
              </a:xfrm>
              <a:prstGeom prst="rect">
                <a:avLst/>
              </a:prstGeom>
              <a:noFill/>
              <a:ln>
                <a:noFill/>
              </a:ln>
            </p:spPr>
          </p:pic>
          <p:sp>
            <p:nvSpPr>
              <p:cNvPr id="226" name="Google Shape;226;p51">
                <a:hlinkClick r:id="rId5"/>
              </p:cNvPr>
              <p:cNvSpPr txBox="1"/>
              <p:nvPr/>
            </p:nvSpPr>
            <p:spPr>
              <a:xfrm>
                <a:off x="6935575" y="6218452"/>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www.cost.eu</a:t>
                </a:r>
                <a:endParaRPr b="0" i="0" sz="1400" u="none" cap="none" strike="noStrike">
                  <a:solidFill>
                    <a:schemeClr val="dk2"/>
                  </a:solidFill>
                  <a:latin typeface="Arial"/>
                  <a:ea typeface="Arial"/>
                  <a:cs typeface="Arial"/>
                  <a:sym typeface="Arial"/>
                </a:endParaRPr>
              </a:p>
            </p:txBody>
          </p:sp>
          <p:pic>
            <p:nvPicPr>
              <p:cNvPr id="227" name="Google Shape;227;p51">
                <a:hlinkClick r:id="rId6"/>
              </p:cNvPr>
              <p:cNvPicPr preferRelativeResize="0"/>
              <p:nvPr/>
            </p:nvPicPr>
            <p:blipFill rotWithShape="1">
              <a:blip r:embed="rId7">
                <a:alphaModFix/>
              </a:blip>
              <a:srcRect b="0" l="0" r="0" t="0"/>
              <a:stretch/>
            </p:blipFill>
            <p:spPr>
              <a:xfrm>
                <a:off x="7500289" y="5780684"/>
                <a:ext cx="779907" cy="331038"/>
              </a:xfrm>
              <a:prstGeom prst="rect">
                <a:avLst/>
              </a:prstGeom>
              <a:noFill/>
              <a:ln>
                <a:noFill/>
              </a:ln>
            </p:spPr>
          </p:pic>
          <p:pic>
            <p:nvPicPr>
              <p:cNvPr id="228" name="Google Shape;228;p51">
                <a:hlinkClick r:id="rId8"/>
              </p:cNvPr>
              <p:cNvPicPr preferRelativeResize="0"/>
              <p:nvPr/>
            </p:nvPicPr>
            <p:blipFill rotWithShape="1">
              <a:blip r:embed="rId9">
                <a:alphaModFix/>
              </a:blip>
              <a:srcRect b="0" l="0" r="0" t="0"/>
              <a:stretch/>
            </p:blipFill>
            <p:spPr>
              <a:xfrm>
                <a:off x="7069413" y="5781094"/>
                <a:ext cx="330628" cy="330628"/>
              </a:xfrm>
              <a:prstGeom prst="rect">
                <a:avLst/>
              </a:prstGeom>
              <a:noFill/>
              <a:ln>
                <a:noFill/>
              </a:ln>
            </p:spPr>
          </p:pic>
          <p:sp>
            <p:nvSpPr>
              <p:cNvPr id="229" name="Google Shape;229;p51"/>
              <p:cNvSpPr txBox="1"/>
              <p:nvPr/>
            </p:nvSpPr>
            <p:spPr>
              <a:xfrm>
                <a:off x="6883674" y="5354057"/>
                <a:ext cx="190159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Subscribe</a:t>
                </a:r>
                <a:endParaRPr b="1" i="0" sz="1400" u="none" cap="none" strike="noStrike">
                  <a:solidFill>
                    <a:schemeClr val="dk2"/>
                  </a:solidFill>
                  <a:latin typeface="Arial"/>
                  <a:ea typeface="Arial"/>
                  <a:cs typeface="Arial"/>
                  <a:sym typeface="Arial"/>
                </a:endParaRPr>
              </a:p>
            </p:txBody>
          </p:sp>
        </p:grpSp>
        <p:pic>
          <p:nvPicPr>
            <p:cNvPr id="230" name="Google Shape;230;p51">
              <a:hlinkClick r:id="rId10"/>
            </p:cNvPr>
            <p:cNvPicPr preferRelativeResize="0"/>
            <p:nvPr/>
          </p:nvPicPr>
          <p:blipFill rotWithShape="1">
            <a:blip r:embed="rId11">
              <a:alphaModFix/>
            </a:blip>
            <a:srcRect b="0" l="0" r="0" t="0"/>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2">
  <p:cSld name="1_Presentation - Empty 2">
    <p:spTree>
      <p:nvGrpSpPr>
        <p:cNvPr id="231" name="Shape 231"/>
        <p:cNvGrpSpPr/>
        <p:nvPr/>
      </p:nvGrpSpPr>
      <p:grpSpPr>
        <a:xfrm>
          <a:off x="0" y="0"/>
          <a:ext cx="0" cy="0"/>
          <a:chOff x="0" y="0"/>
          <a:chExt cx="0" cy="0"/>
        </a:xfrm>
      </p:grpSpPr>
      <p:pic>
        <p:nvPicPr>
          <p:cNvPr id="232" name="Google Shape;232;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3" name="Google Shape;233;p52"/>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Empty - Empty">
  <p:cSld name="1_Presentation - Empty - Empty">
    <p:spTree>
      <p:nvGrpSpPr>
        <p:cNvPr id="234" name="Shape 234"/>
        <p:cNvGrpSpPr/>
        <p:nvPr/>
      </p:nvGrpSpPr>
      <p:grpSpPr>
        <a:xfrm>
          <a:off x="0" y="0"/>
          <a:ext cx="0" cy="0"/>
          <a:chOff x="0" y="0"/>
          <a:chExt cx="0" cy="0"/>
        </a:xfrm>
      </p:grpSpPr>
      <p:pic>
        <p:nvPicPr>
          <p:cNvPr id="235" name="Google Shape;235;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6" name="Google Shape;236;p53"/>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Content 2">
  <p:cSld name="Presentation - Content 2">
    <p:spTree>
      <p:nvGrpSpPr>
        <p:cNvPr id="30" name="Shape 30"/>
        <p:cNvGrpSpPr/>
        <p:nvPr/>
      </p:nvGrpSpPr>
      <p:grpSpPr>
        <a:xfrm>
          <a:off x="0" y="0"/>
          <a:ext cx="0" cy="0"/>
          <a:chOff x="0" y="0"/>
          <a:chExt cx="0" cy="0"/>
        </a:xfrm>
      </p:grpSpPr>
      <p:pic>
        <p:nvPicPr>
          <p:cNvPr id="31" name="Google Shape;31;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14"/>
          <p:cNvSpPr txBox="1"/>
          <p:nvPr>
            <p:ph idx="1" type="body"/>
          </p:nvPr>
        </p:nvSpPr>
        <p:spPr>
          <a:xfrm>
            <a:off x="874713" y="1093982"/>
            <a:ext cx="10225087" cy="384790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14"/>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14"/>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Empty - Content">
  <p:cSld name="Presentation - Empty - Content">
    <p:spTree>
      <p:nvGrpSpPr>
        <p:cNvPr id="35" name="Shape 35"/>
        <p:cNvGrpSpPr/>
        <p:nvPr/>
      </p:nvGrpSpPr>
      <p:grpSpPr>
        <a:xfrm>
          <a:off x="0" y="0"/>
          <a:ext cx="0" cy="0"/>
          <a:chOff x="0" y="0"/>
          <a:chExt cx="0" cy="0"/>
        </a:xfrm>
      </p:grpSpPr>
      <p:pic>
        <p:nvPicPr>
          <p:cNvPr id="36" name="Google Shape;36;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 name="Google Shape;37;p15"/>
          <p:cNvSpPr txBox="1"/>
          <p:nvPr>
            <p:ph idx="1" type="body"/>
          </p:nvPr>
        </p:nvSpPr>
        <p:spPr>
          <a:xfrm>
            <a:off x="874713" y="1093983"/>
            <a:ext cx="10225087"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15"/>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15"/>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 Two content shapes">
  <p:cSld name="Presentation - Two content shapes">
    <p:spTree>
      <p:nvGrpSpPr>
        <p:cNvPr id="40"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16"/>
          <p:cNvSpPr txBox="1"/>
          <p:nvPr>
            <p:ph idx="1" type="body"/>
          </p:nvPr>
        </p:nvSpPr>
        <p:spPr>
          <a:xfrm>
            <a:off x="874713" y="1093983"/>
            <a:ext cx="5078720"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16"/>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16"/>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45" name="Google Shape;45;p16"/>
          <p:cNvSpPr txBox="1"/>
          <p:nvPr>
            <p:ph idx="2" type="body"/>
          </p:nvPr>
        </p:nvSpPr>
        <p:spPr>
          <a:xfrm>
            <a:off x="6365967" y="1093983"/>
            <a:ext cx="5039386" cy="467499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4"/>
              </a:buClr>
              <a:buSzPts val="2800"/>
              <a:buFont typeface="Noto Sans Symbols"/>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accent4"/>
              </a:buClr>
              <a:buSzPts val="2400"/>
              <a:buFont typeface="Noto Sans Symbols"/>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accent4"/>
              </a:buClr>
              <a:buSzPts val="2000"/>
              <a:buFont typeface="Noto Sans Symbols"/>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p:cSld name="1_Presentation - Content">
    <p:spTree>
      <p:nvGrpSpPr>
        <p:cNvPr id="46"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17"/>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49" name="Google Shape;49;p17"/>
          <p:cNvSpPr txBox="1"/>
          <p:nvPr>
            <p:ph type="title"/>
          </p:nvPr>
        </p:nvSpPr>
        <p:spPr>
          <a:xfrm>
            <a:off x="874713" y="1515179"/>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7"/>
          <p:cNvSpPr/>
          <p:nvPr>
            <p:ph idx="2" type="tbl"/>
          </p:nvPr>
        </p:nvSpPr>
        <p:spPr>
          <a:xfrm>
            <a:off x="874713" y="2103438"/>
            <a:ext cx="10225087" cy="3673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 Content 2">
  <p:cSld name="1_Presentation - Content 2">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18"/>
          <p:cNvSpPr txBox="1"/>
          <p:nvPr/>
        </p:nvSpPr>
        <p:spPr>
          <a:xfrm>
            <a:off x="9413934" y="6216896"/>
            <a:ext cx="224971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chemeClr val="dk2"/>
                </a:solidFill>
                <a:latin typeface="Arial"/>
                <a:ea typeface="Arial"/>
                <a:cs typeface="Arial"/>
                <a:sym typeface="Arial"/>
              </a:rPr>
              <a:t>‹#›</a:t>
            </a:fld>
            <a:endParaRPr b="0" i="0" sz="1600" u="none" cap="none" strike="noStrike">
              <a:solidFill>
                <a:schemeClr val="dk2"/>
              </a:solidFill>
              <a:latin typeface="Arial"/>
              <a:ea typeface="Arial"/>
              <a:cs typeface="Arial"/>
              <a:sym typeface="Arial"/>
            </a:endParaRPr>
          </a:p>
        </p:txBody>
      </p:sp>
      <p:sp>
        <p:nvSpPr>
          <p:cNvPr id="54" name="Google Shape;54;p18"/>
          <p:cNvSpPr txBox="1"/>
          <p:nvPr>
            <p:ph type="title"/>
          </p:nvPr>
        </p:nvSpPr>
        <p:spPr>
          <a:xfrm>
            <a:off x="874713" y="506216"/>
            <a:ext cx="8327542" cy="587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18"/>
          <p:cNvSpPr/>
          <p:nvPr>
            <p:ph idx="2" type="tbl"/>
          </p:nvPr>
        </p:nvSpPr>
        <p:spPr>
          <a:xfrm>
            <a:off x="874713" y="1093984"/>
            <a:ext cx="10225087" cy="384790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3.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theme" Target="../theme/theme1.xml"/><Relationship Id="rId14" Type="http://schemas.openxmlformats.org/officeDocument/2006/relationships/slideLayout" Target="../slideLayouts/slideLayout4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
          <p:cNvSpPr txBox="1"/>
          <p:nvPr>
            <p:ph type="title"/>
          </p:nvPr>
        </p:nvSpPr>
        <p:spPr>
          <a:xfrm>
            <a:off x="1241924" y="3741701"/>
            <a:ext cx="8327542"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500"/>
              <a:buFont typeface="Arial"/>
              <a:buNone/>
            </a:pPr>
            <a:r>
              <a:rPr lang="en-US"/>
              <a:t>Portugal</a:t>
            </a:r>
            <a:endParaRPr/>
          </a:p>
        </p:txBody>
      </p:sp>
      <p:sp>
        <p:nvSpPr>
          <p:cNvPr id="242" name="Google Shape;242;p1"/>
          <p:cNvSpPr txBox="1"/>
          <p:nvPr>
            <p:ph idx="1" type="body"/>
          </p:nvPr>
        </p:nvSpPr>
        <p:spPr>
          <a:xfrm>
            <a:off x="1241923" y="4545018"/>
            <a:ext cx="7842115" cy="8964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None/>
            </a:pPr>
            <a:r>
              <a:rPr lang="en-US" sz="2800"/>
              <a:t>Country Updates, 2024</a:t>
            </a:r>
            <a:endParaRPr/>
          </a:p>
          <a:p>
            <a:pPr indent="0" lvl="0" marL="0" rtl="0" algn="l">
              <a:lnSpc>
                <a:spcPct val="90000"/>
              </a:lnSpc>
              <a:spcBef>
                <a:spcPts val="1000"/>
              </a:spcBef>
              <a:spcAft>
                <a:spcPts val="0"/>
              </a:spcAft>
              <a:buClr>
                <a:schemeClr val="dk2"/>
              </a:buClr>
              <a:buSzPts val="2800"/>
              <a:buNone/>
            </a:pPr>
            <a:r>
              <a:t/>
            </a:r>
            <a:endParaRPr sz="2800"/>
          </a:p>
          <a:p>
            <a:pPr indent="0" lvl="0" marL="0" rtl="0" algn="l">
              <a:lnSpc>
                <a:spcPct val="90000"/>
              </a:lnSpc>
              <a:spcBef>
                <a:spcPts val="1000"/>
              </a:spcBef>
              <a:spcAft>
                <a:spcPts val="0"/>
              </a:spcAft>
              <a:buClr>
                <a:schemeClr val="dk2"/>
              </a:buClr>
              <a:buSzPts val="2800"/>
              <a:buNone/>
            </a:pPr>
            <a:r>
              <a:t/>
            </a:r>
            <a:endParaRPr sz="2800"/>
          </a:p>
        </p:txBody>
      </p:sp>
      <p:pic>
        <p:nvPicPr>
          <p:cNvPr id="243" name="Google Shape;243;p1"/>
          <p:cNvPicPr preferRelativeResize="0"/>
          <p:nvPr/>
        </p:nvPicPr>
        <p:blipFill rotWithShape="1">
          <a:blip r:embed="rId3">
            <a:alphaModFix/>
          </a:blip>
          <a:srcRect b="0" l="0" r="0" t="0"/>
          <a:stretch/>
        </p:blipFill>
        <p:spPr>
          <a:xfrm>
            <a:off x="87214" y="82479"/>
            <a:ext cx="1744279" cy="16495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
          <p:cNvSpPr txBox="1"/>
          <p:nvPr>
            <p:ph type="title"/>
          </p:nvPr>
        </p:nvSpPr>
        <p:spPr>
          <a:xfrm>
            <a:off x="1107253" y="3738043"/>
            <a:ext cx="8327542" cy="5877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500"/>
              <a:buFont typeface="Arial"/>
              <a:buNone/>
            </a:pPr>
            <a:r>
              <a:rPr lang="en-US"/>
              <a:t>FinAI – MC Committee</a:t>
            </a:r>
            <a:endParaRPr/>
          </a:p>
        </p:txBody>
      </p:sp>
      <p:sp>
        <p:nvSpPr>
          <p:cNvPr id="249" name="Google Shape;249;p2"/>
          <p:cNvSpPr txBox="1"/>
          <p:nvPr>
            <p:ph idx="1" type="body"/>
          </p:nvPr>
        </p:nvSpPr>
        <p:spPr>
          <a:xfrm>
            <a:off x="1106770" y="4325810"/>
            <a:ext cx="8328025"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US"/>
              <a:t>Bernardete Ribeiro, Joana Costa - MC</a:t>
            </a:r>
            <a:endParaRPr/>
          </a:p>
        </p:txBody>
      </p:sp>
      <p:sp>
        <p:nvSpPr>
          <p:cNvPr id="250" name="Google Shape;250;p2"/>
          <p:cNvSpPr txBox="1"/>
          <p:nvPr/>
        </p:nvSpPr>
        <p:spPr>
          <a:xfrm>
            <a:off x="1106770" y="4678740"/>
            <a:ext cx="8328025" cy="469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Catarina Silva, Luisa Morgado - MC Substitutes</a:t>
            </a:r>
            <a:endParaRPr b="0" i="0" sz="1400" u="none" cap="none" strike="noStrike">
              <a:solidFill>
                <a:srgbClr val="000000"/>
              </a:solidFill>
              <a:latin typeface="Arial"/>
              <a:ea typeface="Arial"/>
              <a:cs typeface="Arial"/>
              <a:sym typeface="Arial"/>
            </a:endParaRPr>
          </a:p>
        </p:txBody>
      </p:sp>
      <p:pic>
        <p:nvPicPr>
          <p:cNvPr id="251" name="Google Shape;251;p2"/>
          <p:cNvPicPr preferRelativeResize="0"/>
          <p:nvPr/>
        </p:nvPicPr>
        <p:blipFill rotWithShape="1">
          <a:blip r:embed="rId3">
            <a:alphaModFix/>
          </a:blip>
          <a:srcRect b="0" l="0" r="0" t="0"/>
          <a:stretch/>
        </p:blipFill>
        <p:spPr>
          <a:xfrm>
            <a:off x="0" y="0"/>
            <a:ext cx="1850571" cy="1750112"/>
          </a:xfrm>
          <a:prstGeom prst="rect">
            <a:avLst/>
          </a:prstGeom>
          <a:noFill/>
          <a:ln>
            <a:noFill/>
          </a:ln>
        </p:spPr>
      </p:pic>
      <p:sp>
        <p:nvSpPr>
          <p:cNvPr id="252" name="Google Shape;252;p2"/>
          <p:cNvSpPr txBox="1"/>
          <p:nvPr/>
        </p:nvSpPr>
        <p:spPr>
          <a:xfrm>
            <a:off x="1106770" y="5383251"/>
            <a:ext cx="8328025" cy="469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University of Coimbra,  University UTAD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
          <p:cNvSpPr txBox="1"/>
          <p:nvPr>
            <p:ph idx="1" type="body"/>
          </p:nvPr>
        </p:nvSpPr>
        <p:spPr>
          <a:xfrm>
            <a:off x="1106771" y="3665312"/>
            <a:ext cx="3686420"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US"/>
              <a:t>Contribution Topics</a:t>
            </a:r>
            <a:endParaRPr/>
          </a:p>
        </p:txBody>
      </p:sp>
      <p:sp>
        <p:nvSpPr>
          <p:cNvPr id="258" name="Google Shape;258;p3"/>
          <p:cNvSpPr txBox="1"/>
          <p:nvPr>
            <p:ph idx="2" type="body"/>
          </p:nvPr>
        </p:nvSpPr>
        <p:spPr>
          <a:xfrm>
            <a:off x="1106769" y="4011477"/>
            <a:ext cx="5324011" cy="15439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600"/>
              <a:buNone/>
            </a:pPr>
            <a:r>
              <a:t/>
            </a:r>
            <a:endParaRPr u="sng"/>
          </a:p>
          <a:p>
            <a:pPr indent="0" lvl="0" marL="0" rtl="0" algn="l">
              <a:lnSpc>
                <a:spcPct val="90000"/>
              </a:lnSpc>
              <a:spcBef>
                <a:spcPts val="1000"/>
              </a:spcBef>
              <a:spcAft>
                <a:spcPts val="0"/>
              </a:spcAft>
              <a:buClr>
                <a:schemeClr val="dk2"/>
              </a:buClr>
              <a:buSzPts val="1600"/>
              <a:buNone/>
            </a:pPr>
            <a:r>
              <a:rPr lang="en-US" u="sng"/>
              <a:t>WG2 – Transparent versus Black Box Decision-Support Models in the Financial Industry</a:t>
            </a:r>
            <a:endParaRPr/>
          </a:p>
          <a:p>
            <a:pPr indent="0" lvl="0" marL="0" rtl="0" algn="l">
              <a:lnSpc>
                <a:spcPct val="90000"/>
              </a:lnSpc>
              <a:spcBef>
                <a:spcPts val="1000"/>
              </a:spcBef>
              <a:spcAft>
                <a:spcPts val="0"/>
              </a:spcAft>
              <a:buClr>
                <a:schemeClr val="dk2"/>
              </a:buClr>
              <a:buSzPts val="1600"/>
              <a:buNone/>
            </a:pPr>
            <a:r>
              <a:rPr lang="en-US" u="sng"/>
              <a:t>WG3 – Transparency into Investment Product Performance for Clients</a:t>
            </a:r>
            <a:endParaRPr/>
          </a:p>
          <a:p>
            <a:pPr indent="0" lvl="0" marL="0" rtl="0" algn="l">
              <a:lnSpc>
                <a:spcPct val="90000"/>
              </a:lnSpc>
              <a:spcBef>
                <a:spcPts val="1000"/>
              </a:spcBef>
              <a:spcAft>
                <a:spcPts val="0"/>
              </a:spcAft>
              <a:buClr>
                <a:schemeClr val="dk2"/>
              </a:buClr>
              <a:buSzPts val="1600"/>
              <a:buNone/>
            </a:pPr>
            <a:r>
              <a:t/>
            </a:r>
            <a:endParaRPr u="sng"/>
          </a:p>
          <a:p>
            <a:pPr indent="0" lvl="0" marL="0" rtl="0" algn="l">
              <a:lnSpc>
                <a:spcPct val="90000"/>
              </a:lnSpc>
              <a:spcBef>
                <a:spcPts val="1000"/>
              </a:spcBef>
              <a:spcAft>
                <a:spcPts val="0"/>
              </a:spcAft>
              <a:buClr>
                <a:schemeClr val="dk2"/>
              </a:buClr>
              <a:buSzPts val="1600"/>
              <a:buNone/>
            </a:pPr>
            <a:r>
              <a:t/>
            </a:r>
            <a:endParaRPr u="sng"/>
          </a:p>
          <a:p>
            <a:pPr indent="0" lvl="0" marL="0" rtl="0" algn="l">
              <a:lnSpc>
                <a:spcPct val="90000"/>
              </a:lnSpc>
              <a:spcBef>
                <a:spcPts val="1000"/>
              </a:spcBef>
              <a:spcAft>
                <a:spcPts val="0"/>
              </a:spcAft>
              <a:buClr>
                <a:schemeClr val="dk2"/>
              </a:buClr>
              <a:buSzPts val="1600"/>
              <a:buNone/>
            </a:pPr>
            <a:r>
              <a:t/>
            </a:r>
            <a:endParaRPr u="sng"/>
          </a:p>
        </p:txBody>
      </p:sp>
      <p:sp>
        <p:nvSpPr>
          <p:cNvPr id="259" name="Google Shape;259;p3"/>
          <p:cNvSpPr txBox="1"/>
          <p:nvPr/>
        </p:nvSpPr>
        <p:spPr>
          <a:xfrm>
            <a:off x="6760565" y="2959326"/>
            <a:ext cx="3686420" cy="469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Main Aims</a:t>
            </a:r>
            <a:endParaRPr b="0" i="0" sz="1400" u="none" cap="none" strike="noStrike">
              <a:solidFill>
                <a:srgbClr val="000000"/>
              </a:solidFill>
              <a:latin typeface="Arial"/>
              <a:ea typeface="Arial"/>
              <a:cs typeface="Arial"/>
              <a:sym typeface="Arial"/>
            </a:endParaRPr>
          </a:p>
        </p:txBody>
      </p:sp>
      <p:sp>
        <p:nvSpPr>
          <p:cNvPr id="260" name="Google Shape;260;p3"/>
          <p:cNvSpPr txBox="1"/>
          <p:nvPr/>
        </p:nvSpPr>
        <p:spPr>
          <a:xfrm>
            <a:off x="6760565" y="3665312"/>
            <a:ext cx="5168572" cy="18901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Building network to conduct multidisciplinary research</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Participation in joint data collection efforts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Participation in joint research proposal writing efforts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Providing mobility of doctoral students at other universities</a:t>
            </a:r>
            <a:endParaRPr b="0" i="0" sz="1400" u="none" cap="none" strike="noStrike">
              <a:solidFill>
                <a:srgbClr val="000000"/>
              </a:solidFill>
              <a:latin typeface="Arial"/>
              <a:ea typeface="Arial"/>
              <a:cs typeface="Arial"/>
              <a:sym typeface="Arial"/>
            </a:endParaRPr>
          </a:p>
        </p:txBody>
      </p:sp>
      <p:pic>
        <p:nvPicPr>
          <p:cNvPr id="261" name="Google Shape;261;p3"/>
          <p:cNvPicPr preferRelativeResize="0"/>
          <p:nvPr/>
        </p:nvPicPr>
        <p:blipFill rotWithShape="1">
          <a:blip r:embed="rId3">
            <a:alphaModFix/>
          </a:blip>
          <a:srcRect b="0" l="0" r="0" t="0"/>
          <a:stretch/>
        </p:blipFill>
        <p:spPr>
          <a:xfrm>
            <a:off x="0" y="0"/>
            <a:ext cx="1850571" cy="1750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
          <p:cNvSpPr txBox="1"/>
          <p:nvPr/>
        </p:nvSpPr>
        <p:spPr>
          <a:xfrm>
            <a:off x="7115683" y="2099803"/>
            <a:ext cx="3686420" cy="469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Line of research 1</a:t>
            </a:r>
            <a:endParaRPr b="0" i="0" sz="1400" u="none" cap="none" strike="noStrike">
              <a:solidFill>
                <a:srgbClr val="000000"/>
              </a:solidFill>
              <a:latin typeface="Arial"/>
              <a:ea typeface="Arial"/>
              <a:cs typeface="Arial"/>
              <a:sym typeface="Arial"/>
            </a:endParaRPr>
          </a:p>
        </p:txBody>
      </p:sp>
      <p:sp>
        <p:nvSpPr>
          <p:cNvPr id="267" name="Google Shape;267;p4"/>
          <p:cNvSpPr txBox="1"/>
          <p:nvPr/>
        </p:nvSpPr>
        <p:spPr>
          <a:xfrm>
            <a:off x="7115683" y="2515497"/>
            <a:ext cx="4923917" cy="20463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We continued to extend LIME and SHAP to new scenarios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 G. Silva, C. Silva and D. Gaspar, Explainable AI for Intrusion Detection Systems: LIME and SHAP Applicability on Multi-Layer Perceptron, IEEE ACCESS, 2024, DOI:10.1109/ACCESS.2024.3368377</a:t>
            </a:r>
            <a:endParaRPr b="0" i="0" sz="1600" u="none" cap="none" strike="noStrike">
              <a:solidFill>
                <a:schemeClr val="dk2"/>
              </a:solidFill>
              <a:latin typeface="Arial"/>
              <a:ea typeface="Arial"/>
              <a:cs typeface="Arial"/>
              <a:sym typeface="Arial"/>
            </a:endParaRPr>
          </a:p>
        </p:txBody>
      </p:sp>
      <p:sp>
        <p:nvSpPr>
          <p:cNvPr id="268" name="Google Shape;268;p4"/>
          <p:cNvSpPr/>
          <p:nvPr/>
        </p:nvSpPr>
        <p:spPr>
          <a:xfrm>
            <a:off x="5067300" y="297973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4"/>
          <p:cNvSpPr txBox="1"/>
          <p:nvPr>
            <p:ph idx="2" type="body"/>
          </p:nvPr>
        </p:nvSpPr>
        <p:spPr>
          <a:xfrm>
            <a:off x="1310566" y="3733020"/>
            <a:ext cx="4785434"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06060"/>
              </a:buClr>
              <a:buSzPts val="1600"/>
              <a:buNone/>
            </a:pPr>
            <a:r>
              <a:rPr b="1" lang="en-US" sz="1600">
                <a:solidFill>
                  <a:srgbClr val="606060"/>
                </a:solidFill>
                <a:latin typeface="Arial"/>
                <a:ea typeface="Arial"/>
                <a:cs typeface="Arial"/>
                <a:sym typeface="Arial"/>
              </a:rPr>
              <a:t>Research Coordination 2:</a:t>
            </a: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rgbClr val="606060"/>
              </a:buClr>
              <a:buSzPts val="1600"/>
              <a:buNone/>
            </a:pPr>
            <a:r>
              <a:rPr lang="en-US" sz="1600" u="sng">
                <a:solidFill>
                  <a:srgbClr val="606060"/>
                </a:solidFill>
                <a:latin typeface="Arial"/>
                <a:ea typeface="Arial"/>
                <a:cs typeface="Arial"/>
                <a:sym typeface="Arial"/>
              </a:rPr>
              <a:t>The development of </a:t>
            </a:r>
            <a:r>
              <a:rPr b="1" lang="en-US" sz="1600" u="sng">
                <a:solidFill>
                  <a:srgbClr val="606060"/>
                </a:solidFill>
                <a:latin typeface="Arial"/>
                <a:ea typeface="Arial"/>
                <a:cs typeface="Arial"/>
                <a:sym typeface="Arial"/>
              </a:rPr>
              <a:t>conceptual and methodological tools </a:t>
            </a:r>
            <a:r>
              <a:rPr lang="en-US" sz="1600" u="sng">
                <a:solidFill>
                  <a:srgbClr val="606060"/>
                </a:solidFill>
                <a:latin typeface="Arial"/>
                <a:ea typeface="Arial"/>
                <a:cs typeface="Arial"/>
                <a:sym typeface="Arial"/>
              </a:rPr>
              <a:t>for establishing when black-box models are admissible and, to the extent possible, making them more transparent and/or replacing them with interpretable and explainable models.</a:t>
            </a:r>
            <a:r>
              <a:rPr lang="en-US" sz="1800" u="sng">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chemeClr val="dk2"/>
              </a:buClr>
              <a:buSzPts val="1600"/>
              <a:buNone/>
            </a:pPr>
            <a:r>
              <a:t/>
            </a:r>
            <a:endParaRPr/>
          </a:p>
        </p:txBody>
      </p:sp>
      <p:sp>
        <p:nvSpPr>
          <p:cNvPr id="270" name="Google Shape;270;p4"/>
          <p:cNvSpPr txBox="1"/>
          <p:nvPr/>
        </p:nvSpPr>
        <p:spPr>
          <a:xfrm>
            <a:off x="7115683" y="4615671"/>
            <a:ext cx="49239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We explored a bi</a:t>
            </a:r>
            <a:r>
              <a:rPr lang="en-US" sz="1600"/>
              <a:t>b</a:t>
            </a:r>
            <a:r>
              <a:rPr b="0" i="0" lang="en-US" sz="1600" u="none" cap="none" strike="noStrike">
                <a:solidFill>
                  <a:srgbClr val="000000"/>
                </a:solidFill>
                <a:latin typeface="Arial"/>
                <a:ea typeface="Arial"/>
                <a:cs typeface="Arial"/>
                <a:sym typeface="Arial"/>
              </a:rPr>
              <a:t>liometrc approach to analyse gender impact in research in transparency in Fintech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 Silva, J. Dias, G. Leitão andd B. Ribeiro, A Bibliometric Analysis of Transparency AI in Fintech with Emphasis on Gender Dynamics (in preparation)</a:t>
            </a:r>
            <a:endParaRPr b="1" i="0" sz="1600" u="none" cap="none" strike="noStrike">
              <a:solidFill>
                <a:srgbClr val="000000"/>
              </a:solidFill>
              <a:latin typeface="Arial"/>
              <a:ea typeface="Arial"/>
              <a:cs typeface="Arial"/>
              <a:sym typeface="Arial"/>
            </a:endParaRPr>
          </a:p>
        </p:txBody>
      </p:sp>
      <p:sp>
        <p:nvSpPr>
          <p:cNvPr id="271" name="Google Shape;271;p4"/>
          <p:cNvSpPr txBox="1"/>
          <p:nvPr/>
        </p:nvSpPr>
        <p:spPr>
          <a:xfrm>
            <a:off x="7115683" y="4202694"/>
            <a:ext cx="3686420" cy="4696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Arial"/>
              <a:buNone/>
            </a:pPr>
            <a:r>
              <a:rPr b="0" i="0" lang="en-US" sz="2400" u="none" cap="none" strike="noStrike">
                <a:solidFill>
                  <a:schemeClr val="dk2"/>
                </a:solidFill>
                <a:latin typeface="Arial"/>
                <a:ea typeface="Arial"/>
                <a:cs typeface="Arial"/>
                <a:sym typeface="Arial"/>
              </a:rPr>
              <a:t>Line of research 2</a:t>
            </a:r>
            <a:endParaRPr b="0" i="0" sz="1400" u="none" cap="none" strike="noStrike">
              <a:solidFill>
                <a:srgbClr val="000000"/>
              </a:solidFill>
              <a:latin typeface="Arial"/>
              <a:ea typeface="Arial"/>
              <a:cs typeface="Arial"/>
              <a:sym typeface="Arial"/>
            </a:endParaRPr>
          </a:p>
        </p:txBody>
      </p:sp>
      <p:pic>
        <p:nvPicPr>
          <p:cNvPr id="272" name="Google Shape;272;p4"/>
          <p:cNvPicPr preferRelativeResize="0"/>
          <p:nvPr/>
        </p:nvPicPr>
        <p:blipFill rotWithShape="1">
          <a:blip r:embed="rId3">
            <a:alphaModFix/>
          </a:blip>
          <a:srcRect b="0" l="0" r="0" t="0"/>
          <a:stretch/>
        </p:blipFill>
        <p:spPr>
          <a:xfrm>
            <a:off x="0" y="0"/>
            <a:ext cx="1850571" cy="1750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
          <p:cNvSpPr txBox="1"/>
          <p:nvPr/>
        </p:nvSpPr>
        <p:spPr>
          <a:xfrm>
            <a:off x="6193971" y="3248933"/>
            <a:ext cx="5693229" cy="3140418"/>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Participation on the meeting COST meets Istanbul, May 2024</a:t>
            </a:r>
            <a:endParaRPr/>
          </a:p>
          <a:p>
            <a:pPr indent="-184150" lvl="0" marL="2857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Organization of COST meets Coimbra, July 2024</a:t>
            </a:r>
            <a:endParaRPr/>
          </a:p>
          <a:p>
            <a:pPr indent="-184150" lvl="0" marL="2857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78" name="Google Shape;278;p5"/>
          <p:cNvSpPr/>
          <p:nvPr/>
        </p:nvSpPr>
        <p:spPr>
          <a:xfrm>
            <a:off x="5067300" y="297973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5"/>
          <p:cNvSpPr txBox="1"/>
          <p:nvPr>
            <p:ph idx="2" type="body"/>
          </p:nvPr>
        </p:nvSpPr>
        <p:spPr>
          <a:xfrm>
            <a:off x="1310566" y="3733020"/>
            <a:ext cx="4785434"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06060"/>
              </a:buClr>
              <a:buSzPts val="1600"/>
              <a:buNone/>
            </a:pPr>
            <a:r>
              <a:rPr b="1" lang="en-US" sz="1600">
                <a:solidFill>
                  <a:srgbClr val="606060"/>
                </a:solidFill>
                <a:latin typeface="Arial"/>
                <a:ea typeface="Arial"/>
                <a:cs typeface="Arial"/>
                <a:sym typeface="Arial"/>
              </a:rPr>
              <a:t>Capacity Building 1:</a:t>
            </a: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chemeClr val="dk2"/>
              </a:buClr>
              <a:buSzPts val="1600"/>
              <a:buNone/>
            </a:pPr>
            <a:r>
              <a:t/>
            </a:r>
            <a:endParaRPr>
              <a:solidFill>
                <a:srgbClr val="606060"/>
              </a:solidFill>
              <a:latin typeface="Arial"/>
              <a:ea typeface="Arial"/>
              <a:cs typeface="Arial"/>
              <a:sym typeface="Arial"/>
            </a:endParaRPr>
          </a:p>
          <a:p>
            <a:pPr indent="0" lvl="0" marL="0" rtl="0" algn="l">
              <a:lnSpc>
                <a:spcPct val="90000"/>
              </a:lnSpc>
              <a:spcBef>
                <a:spcPts val="1000"/>
              </a:spcBef>
              <a:spcAft>
                <a:spcPts val="0"/>
              </a:spcAft>
              <a:buClr>
                <a:srgbClr val="606060"/>
              </a:buClr>
              <a:buSzPts val="1600"/>
              <a:buNone/>
            </a:pPr>
            <a:r>
              <a:rPr lang="en-US" sz="1600" u="sng">
                <a:solidFill>
                  <a:srgbClr val="606060"/>
                </a:solidFill>
                <a:latin typeface="Arial"/>
                <a:ea typeface="Arial"/>
                <a:cs typeface="Arial"/>
                <a:sym typeface="Arial"/>
              </a:rPr>
              <a:t>Create an excellent network of researchers in Europe with lasting collaboration beyond the lifetime of the Action.</a:t>
            </a:r>
            <a:endParaRPr/>
          </a:p>
          <a:p>
            <a:pPr indent="0" lvl="0" marL="0" rtl="0" algn="l">
              <a:lnSpc>
                <a:spcPct val="90000"/>
              </a:lnSpc>
              <a:spcBef>
                <a:spcPts val="1000"/>
              </a:spcBef>
              <a:spcAft>
                <a:spcPts val="0"/>
              </a:spcAft>
              <a:buClr>
                <a:srgbClr val="000000"/>
              </a:buClr>
              <a:buSzPts val="1800"/>
              <a:buNone/>
            </a:pP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chemeClr val="dk2"/>
              </a:buClr>
              <a:buSzPts val="1600"/>
              <a:buNone/>
            </a:pPr>
            <a:r>
              <a:t/>
            </a:r>
            <a:endParaRPr/>
          </a:p>
        </p:txBody>
      </p:sp>
      <p:pic>
        <p:nvPicPr>
          <p:cNvPr id="280" name="Google Shape;280;p5"/>
          <p:cNvPicPr preferRelativeResize="0"/>
          <p:nvPr/>
        </p:nvPicPr>
        <p:blipFill rotWithShape="1">
          <a:blip r:embed="rId3">
            <a:alphaModFix/>
          </a:blip>
          <a:srcRect b="0" l="0" r="0" t="0"/>
          <a:stretch/>
        </p:blipFill>
        <p:spPr>
          <a:xfrm>
            <a:off x="0" y="0"/>
            <a:ext cx="1850571" cy="1750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6"/>
          <p:cNvSpPr txBox="1"/>
          <p:nvPr/>
        </p:nvSpPr>
        <p:spPr>
          <a:xfrm>
            <a:off x="7623958" y="3758867"/>
            <a:ext cx="4263242" cy="2630483"/>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Hosting Bekir ÇETİNTAV from Turkey in an STSM (cooperation with Branka Hadji Misheva, Codruta Mare and Alessandra Tanta to contribute to the study of the impact of transparency in LLMs. </a:t>
            </a:r>
            <a:endParaRPr b="0" i="0" sz="1600" u="none" cap="none" strike="noStrike">
              <a:solidFill>
                <a:srgbClr val="000000"/>
              </a:solidFill>
              <a:latin typeface="Arial"/>
              <a:ea typeface="Arial"/>
              <a:cs typeface="Arial"/>
              <a:sym typeface="Arial"/>
            </a:endParaRPr>
          </a:p>
        </p:txBody>
      </p:sp>
      <p:sp>
        <p:nvSpPr>
          <p:cNvPr id="286" name="Google Shape;286;p6"/>
          <p:cNvSpPr/>
          <p:nvPr/>
        </p:nvSpPr>
        <p:spPr>
          <a:xfrm>
            <a:off x="5067300" y="297973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6"/>
          <p:cNvSpPr txBox="1"/>
          <p:nvPr>
            <p:ph idx="2" type="body"/>
          </p:nvPr>
        </p:nvSpPr>
        <p:spPr>
          <a:xfrm>
            <a:off x="182409" y="3758868"/>
            <a:ext cx="7120915" cy="23085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06060"/>
              </a:buClr>
              <a:buSzPts val="1600"/>
              <a:buNone/>
            </a:pPr>
            <a:r>
              <a:rPr b="1" lang="en-US" sz="1600">
                <a:solidFill>
                  <a:srgbClr val="606060"/>
                </a:solidFill>
                <a:latin typeface="Arial"/>
                <a:ea typeface="Arial"/>
                <a:cs typeface="Arial"/>
                <a:sym typeface="Arial"/>
              </a:rPr>
              <a:t>Capacity Building 2 and 3:</a:t>
            </a:r>
            <a:endParaRPr/>
          </a:p>
          <a:p>
            <a:pPr indent="0" lvl="0" marL="0" rtl="0" algn="l">
              <a:lnSpc>
                <a:spcPct val="90000"/>
              </a:lnSpc>
              <a:spcBef>
                <a:spcPts val="1000"/>
              </a:spcBef>
              <a:spcAft>
                <a:spcPts val="0"/>
              </a:spcAft>
              <a:buClr>
                <a:srgbClr val="606060"/>
              </a:buClr>
              <a:buSzPts val="1600"/>
              <a:buNone/>
            </a:pPr>
            <a:r>
              <a:rPr lang="en-US" sz="1600" u="sng">
                <a:solidFill>
                  <a:srgbClr val="606060"/>
                </a:solidFill>
                <a:latin typeface="Arial"/>
                <a:ea typeface="Arial"/>
                <a:cs typeface="Arial"/>
                <a:sym typeface="Arial"/>
              </a:rPr>
              <a:t>Bringing technological, quantitative and economic researchers together, to tackle future research that can only be done in an interdisciplinary setting and getting actively involved in the blockchain and FinTech communities across Europe, to constantly monitor developments, get input and disseminate </a:t>
            </a:r>
            <a:r>
              <a:rPr lang="en-US" sz="1600">
                <a:solidFill>
                  <a:srgbClr val="606060"/>
                </a:solidFill>
                <a:latin typeface="Arial"/>
                <a:ea typeface="Arial"/>
                <a:cs typeface="Arial"/>
                <a:sym typeface="Arial"/>
              </a:rPr>
              <a:t>results.</a:t>
            </a: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rgbClr val="606060"/>
              </a:buClr>
              <a:buSzPts val="1600"/>
              <a:buNone/>
            </a:pPr>
            <a:r>
              <a:rPr lang="en-US" sz="1600" u="sng">
                <a:solidFill>
                  <a:srgbClr val="606060"/>
                </a:solidFill>
                <a:latin typeface="Arial"/>
                <a:ea typeface="Arial"/>
                <a:cs typeface="Arial"/>
                <a:sym typeface="Arial"/>
              </a:rPr>
              <a:t>Bridging the gap between practitioners from the finance industry, academics and regulators by setting up a common knowledge exchange platform.</a:t>
            </a:r>
            <a:endParaRPr/>
          </a:p>
          <a:p>
            <a:pPr indent="0" lvl="0" marL="0" rtl="0" algn="l">
              <a:lnSpc>
                <a:spcPct val="90000"/>
              </a:lnSpc>
              <a:spcBef>
                <a:spcPts val="1000"/>
              </a:spcBef>
              <a:spcAft>
                <a:spcPts val="0"/>
              </a:spcAft>
              <a:buClr>
                <a:srgbClr val="606060"/>
              </a:buClr>
              <a:buSzPts val="1600"/>
              <a:buNone/>
            </a:pPr>
            <a:r>
              <a:t/>
            </a:r>
            <a:endParaRPr/>
          </a:p>
          <a:p>
            <a:pPr indent="0" lvl="0" marL="0" rtl="0" algn="l">
              <a:lnSpc>
                <a:spcPct val="90000"/>
              </a:lnSpc>
              <a:spcBef>
                <a:spcPts val="1000"/>
              </a:spcBef>
              <a:spcAft>
                <a:spcPts val="0"/>
              </a:spcAft>
              <a:buClr>
                <a:schemeClr val="dk2"/>
              </a:buClr>
              <a:buSzPts val="1600"/>
              <a:buNone/>
            </a:pPr>
            <a:r>
              <a:t/>
            </a:r>
            <a:endParaRPr/>
          </a:p>
        </p:txBody>
      </p:sp>
      <p:pic>
        <p:nvPicPr>
          <p:cNvPr id="288" name="Google Shape;288;p6"/>
          <p:cNvPicPr preferRelativeResize="0"/>
          <p:nvPr/>
        </p:nvPicPr>
        <p:blipFill rotWithShape="1">
          <a:blip r:embed="rId3">
            <a:alphaModFix/>
          </a:blip>
          <a:srcRect b="0" l="0" r="0" t="0"/>
          <a:stretch/>
        </p:blipFill>
        <p:spPr>
          <a:xfrm>
            <a:off x="0" y="0"/>
            <a:ext cx="1850571" cy="1750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8"/>
          <p:cNvSpPr txBox="1"/>
          <p:nvPr/>
        </p:nvSpPr>
        <p:spPr>
          <a:xfrm>
            <a:off x="5475889" y="2979738"/>
            <a:ext cx="5932713" cy="29816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STSM co-Coordination activities (Catarina Silva)</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Work in progress with Bekir ÇETİNTAV considering the transparency in fintech industry</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0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Organization of “COST meets Coimbra”  July, 10-11 (Catarina Silva, Joana Dias, Bernardete Ribeiro)</a:t>
            </a:r>
            <a:endParaRPr/>
          </a:p>
          <a:p>
            <a:pPr indent="-285750" lvl="0" marL="285750" marR="0" rtl="0" algn="l">
              <a:lnSpc>
                <a:spcPct val="90000"/>
              </a:lnSpc>
              <a:spcBef>
                <a:spcPts val="10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Planned contribution to Springer volume</a:t>
            </a:r>
            <a:endParaRPr b="0" i="0" sz="1600" u="none" cap="none" strike="noStrike">
              <a:solidFill>
                <a:srgbClr val="000000"/>
              </a:solidFill>
              <a:latin typeface="Arial"/>
              <a:ea typeface="Arial"/>
              <a:cs typeface="Arial"/>
              <a:sym typeface="Arial"/>
            </a:endParaRPr>
          </a:p>
        </p:txBody>
      </p:sp>
      <p:sp>
        <p:nvSpPr>
          <p:cNvPr id="294" name="Google Shape;294;p8"/>
          <p:cNvSpPr/>
          <p:nvPr/>
        </p:nvSpPr>
        <p:spPr>
          <a:xfrm>
            <a:off x="5067300" y="297973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8"/>
          <p:cNvSpPr txBox="1"/>
          <p:nvPr>
            <p:ph idx="2" type="body"/>
          </p:nvPr>
        </p:nvSpPr>
        <p:spPr>
          <a:xfrm>
            <a:off x="1310566" y="3635048"/>
            <a:ext cx="4785434" cy="4696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06060"/>
              </a:buClr>
              <a:buSzPts val="1600"/>
              <a:buNone/>
            </a:pPr>
            <a:r>
              <a:rPr b="1" lang="en-US" sz="1600">
                <a:solidFill>
                  <a:srgbClr val="606060"/>
                </a:solidFill>
                <a:latin typeface="Arial"/>
                <a:ea typeface="Arial"/>
                <a:cs typeface="Arial"/>
                <a:sym typeface="Arial"/>
              </a:rPr>
              <a:t>Activities in 2024</a:t>
            </a: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chemeClr val="dk2"/>
              </a:buClr>
              <a:buSzPts val="1600"/>
              <a:buNone/>
            </a:pPr>
            <a:r>
              <a:t/>
            </a:r>
            <a:endParaRPr>
              <a:solidFill>
                <a:srgbClr val="606060"/>
              </a:solidFill>
              <a:latin typeface="Arial"/>
              <a:ea typeface="Arial"/>
              <a:cs typeface="Arial"/>
              <a:sym typeface="Arial"/>
            </a:endParaRPr>
          </a:p>
          <a:p>
            <a:pPr indent="0" lvl="0" marL="0" rtl="0" algn="l">
              <a:lnSpc>
                <a:spcPct val="90000"/>
              </a:lnSpc>
              <a:spcBef>
                <a:spcPts val="1000"/>
              </a:spcBef>
              <a:spcAft>
                <a:spcPts val="0"/>
              </a:spcAft>
              <a:buClr>
                <a:srgbClr val="000000"/>
              </a:buClr>
              <a:buSzPts val="1800"/>
              <a:buNone/>
            </a:pPr>
            <a:r>
              <a:rPr lang="en-US" sz="1800">
                <a:solidFill>
                  <a:srgbClr val="000000"/>
                </a:solidFill>
                <a:latin typeface="Times"/>
                <a:ea typeface="Times"/>
                <a:cs typeface="Times"/>
                <a:sym typeface="Times"/>
              </a:rPr>
              <a:t>	</a:t>
            </a:r>
            <a:endParaRPr/>
          </a:p>
          <a:p>
            <a:pPr indent="0" lvl="0" marL="0" rtl="0" algn="l">
              <a:lnSpc>
                <a:spcPct val="90000"/>
              </a:lnSpc>
              <a:spcBef>
                <a:spcPts val="1000"/>
              </a:spcBef>
              <a:spcAft>
                <a:spcPts val="0"/>
              </a:spcAft>
              <a:buClr>
                <a:schemeClr val="dk2"/>
              </a:buClr>
              <a:buSzPts val="1600"/>
              <a:buNone/>
            </a:pPr>
            <a:r>
              <a:t/>
            </a:r>
            <a:endParaRPr/>
          </a:p>
        </p:txBody>
      </p:sp>
      <p:pic>
        <p:nvPicPr>
          <p:cNvPr id="296" name="Google Shape;296;p8"/>
          <p:cNvPicPr preferRelativeResize="0"/>
          <p:nvPr/>
        </p:nvPicPr>
        <p:blipFill rotWithShape="1">
          <a:blip r:embed="rId3">
            <a:alphaModFix/>
          </a:blip>
          <a:srcRect b="0" l="0" r="0" t="0"/>
          <a:stretch/>
        </p:blipFill>
        <p:spPr>
          <a:xfrm>
            <a:off x="0" y="0"/>
            <a:ext cx="1850571" cy="17501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ST_ppt-16_9-color_3">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ST_ppt-16_9-color_1">
  <a:themeElements>
    <a:clrScheme name="COST THEME FUSHIA">
      <a:dk1>
        <a:srgbClr val="000000"/>
      </a:dk1>
      <a:lt1>
        <a:srgbClr val="FFFFFF"/>
      </a:lt1>
      <a:dk2>
        <a:srgbClr val="737373"/>
      </a:dk2>
      <a:lt2>
        <a:srgbClr val="D2D2CD"/>
      </a:lt2>
      <a:accent1>
        <a:srgbClr val="961E64"/>
      </a:accent1>
      <a:accent2>
        <a:srgbClr val="6E82BE"/>
      </a:accent2>
      <a:accent3>
        <a:srgbClr val="692364"/>
      </a:accent3>
      <a:accent4>
        <a:srgbClr val="2D3778"/>
      </a:accent4>
      <a:accent5>
        <a:srgbClr val="E1783C"/>
      </a:accent5>
      <a:accent6>
        <a:srgbClr val="00AB9D"/>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ST_ppt-16_9-color_2">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2020-11-09T16:12:43Z</dcterms:created>
  <dc:creator>Bernardete Ribeiro</dc:creator>
</cp:coreProperties>
</file>